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八年级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第四部分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实战演练篇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实战训练</a:t>
            </a: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77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the result of the experiment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A real cloud comes up.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The cloud is round.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The cloud lasts a few hours.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The cloud doesn’t disappear.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09402" y="934598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819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8532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“Result”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部分内容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 real cloud comes up. But it is not round and it disappears soon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可知，实验最后的结果是会出现真正的云朵。故选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39454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the text probably come from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A novel.	B. A storybook.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A travel guide.	D. A science magazine.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9204" y="943224"/>
            <a:ext cx="5301075" cy="64430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118028" y="932572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/>
              <a:t>D</a:t>
            </a:r>
            <a:endParaRPr lang="zh-CN" altLang="en-US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4019300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推理判断题。通读全文可知，本文主要介绍了如何用罐子制作出云朵。制作云朵属于科学实验，因此本文最有可能出自一本科学杂志。故选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0737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7208" y="784956"/>
            <a:ext cx="11305256" cy="143594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590" y="2378263"/>
            <a:ext cx="3024336" cy="790377"/>
          </a:xfrm>
          <a:prstGeom prst="rect">
            <a:avLst/>
          </a:prstGeom>
        </p:spPr>
      </p:pic>
      <p:sp>
        <p:nvSpPr>
          <p:cNvPr id="6" name="内容占位符 1"/>
          <p:cNvSpPr>
            <a:spLocks noGrp="1"/>
          </p:cNvSpPr>
          <p:nvPr>
            <p:ph idx="1"/>
          </p:nvPr>
        </p:nvSpPr>
        <p:spPr>
          <a:xfrm>
            <a:off x="360854" y="2350195"/>
            <a:ext cx="11485848" cy="81817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介绍了如何用罐子制作出云朵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3114883"/>
            <a:ext cx="11485848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福建中考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35008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8662" y="929633"/>
            <a:ext cx="10025377" cy="1595781"/>
          </a:xfrm>
          <a:prstGeom prst="rect">
            <a:avLst/>
          </a:prstGeom>
        </p:spPr>
      </p:pic>
      <p:graphicFrame>
        <p:nvGraphicFramePr>
          <p:cNvPr id="5" name="表格 4"/>
          <p:cNvGraphicFramePr>
            <a:graphicFrameLocks noGrp="1"/>
          </p:cNvGraphicFramePr>
          <p:nvPr>
            <p:extLst/>
          </p:nvPr>
        </p:nvGraphicFramePr>
        <p:xfrm>
          <a:off x="478582" y="2688230"/>
          <a:ext cx="11233248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1800200">
                  <a:extLst>
                    <a:ext uri="{9D8B030D-6E8A-4147-A177-3AD203B41FA5}">
                      <a16:colId xmlns:a16="http://schemas.microsoft.com/office/drawing/2014/main" val="1694352092"/>
                    </a:ext>
                  </a:extLst>
                </a:gridCol>
                <a:gridCol w="5976664">
                  <a:extLst>
                    <a:ext uri="{9D8B030D-6E8A-4147-A177-3AD203B41FA5}">
                      <a16:colId xmlns:a16="http://schemas.microsoft.com/office/drawing/2014/main" val="1237508548"/>
                    </a:ext>
                  </a:extLst>
                </a:gridCol>
                <a:gridCol w="3456384">
                  <a:extLst>
                    <a:ext uri="{9D8B030D-6E8A-4147-A177-3AD203B41FA5}">
                      <a16:colId xmlns:a16="http://schemas.microsoft.com/office/drawing/2014/main" val="2917037020"/>
                    </a:ext>
                  </a:extLst>
                </a:gridCol>
              </a:tblGrid>
              <a:tr h="166746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en-US" sz="3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Materials</a:t>
                      </a:r>
                      <a:endParaRPr lang="zh-CN" sz="3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Cambria Math" panose="02040503050406030204" pitchFamily="18" charset="0"/>
                        </a:rPr>
                        <a:t>◇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wide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glass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jar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lid</a:t>
                      </a:r>
                      <a:endParaRPr lang="zh-CN" sz="3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Cambria Math" panose="02040503050406030204" pitchFamily="18" charset="0"/>
                        </a:rPr>
                        <a:t>◇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very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hot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water</a:t>
                      </a:r>
                      <a:endParaRPr lang="zh-CN" sz="3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Cambria Math" panose="02040503050406030204" pitchFamily="18" charset="0"/>
                        </a:rPr>
                        <a:t>◇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some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ice</a:t>
                      </a:r>
                      <a:endParaRPr lang="zh-CN" sz="3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Cambria Math" panose="02040503050406030204" pitchFamily="18" charset="0"/>
                        </a:rPr>
                        <a:t>◇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match</a:t>
                      </a:r>
                      <a:endParaRPr lang="zh-CN" sz="3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l" hangingPunct="0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en-US" sz="3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Very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important</a:t>
                      </a:r>
                      <a:r>
                        <a:rPr lang="zh-CN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r>
                        <a:rPr lang="zh-CN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000" b="1" spc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Only</a:t>
                      </a:r>
                      <a:r>
                        <a:rPr lang="en-US" sz="3000" spc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000" b="1" spc="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parents</a:t>
                      </a:r>
                      <a:r>
                        <a:rPr lang="en-US" sz="3000" spc="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000" b="1" spc="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deal</a:t>
                      </a:r>
                      <a:r>
                        <a:rPr lang="en-US" sz="3000" spc="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000" b="1" spc="0" baseline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</a:t>
                      </a:r>
                      <a:r>
                        <a:rPr lang="en-US" sz="3000" spc="0" baseline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000" b="1" spc="0" baseline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matches</a:t>
                      </a:r>
                      <a:r>
                        <a:rPr lang="zh-CN" sz="3000" spc="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！！！</a:t>
                      </a:r>
                    </a:p>
                  </a:txBody>
                  <a:tcPr marL="19299" marR="1929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endParaRPr lang="en-US" sz="3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93099192"/>
                  </a:ext>
                </a:extLst>
              </a:tr>
            </a:tbl>
          </a:graphicData>
        </a:graphic>
      </p:graphicFrame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99462" y="3717032"/>
            <a:ext cx="3186706" cy="1511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1532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/>
          </p:nvPr>
        </p:nvGraphicFramePr>
        <p:xfrm>
          <a:off x="478582" y="836712"/>
          <a:ext cx="11233248" cy="4937760"/>
        </p:xfrm>
        <a:graphic>
          <a:graphicData uri="http://schemas.openxmlformats.org/drawingml/2006/table">
            <a:tbl>
              <a:tblPr firstRow="1" firstCol="1" bandRow="1"/>
              <a:tblGrid>
                <a:gridCol w="1152128">
                  <a:extLst>
                    <a:ext uri="{9D8B030D-6E8A-4147-A177-3AD203B41FA5}">
                      <a16:colId xmlns:a16="http://schemas.microsoft.com/office/drawing/2014/main" val="1694352092"/>
                    </a:ext>
                  </a:extLst>
                </a:gridCol>
                <a:gridCol w="10081120">
                  <a:extLst>
                    <a:ext uri="{9D8B030D-6E8A-4147-A177-3AD203B41FA5}">
                      <a16:colId xmlns:a16="http://schemas.microsoft.com/office/drawing/2014/main" val="1237508548"/>
                    </a:ext>
                  </a:extLst>
                </a:gridCol>
              </a:tblGrid>
              <a:tr h="2382086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Steps</a:t>
                      </a:r>
                      <a:endParaRPr lang="zh-CN" sz="3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Turn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lid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upside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down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fill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ice.</a:t>
                      </a:r>
                      <a:endParaRPr lang="zh-CN" sz="3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Fill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jar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about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1.5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cm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very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hot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water.</a:t>
                      </a:r>
                      <a:endParaRPr lang="zh-CN" sz="3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Ask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your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parent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light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match.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Then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blow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out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match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just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above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jar.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Hold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smoking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stick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inside.</a:t>
                      </a:r>
                      <a:r>
                        <a:rPr lang="zh-CN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want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smoke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from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match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fill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jar.</a:t>
                      </a:r>
                      <a:r>
                        <a:rPr 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3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9299" marR="1929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52174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25750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/>
          </p:nvPr>
        </p:nvGraphicFramePr>
        <p:xfrm>
          <a:off x="478582" y="836712"/>
          <a:ext cx="11233248" cy="4937760"/>
        </p:xfrm>
        <a:graphic>
          <a:graphicData uri="http://schemas.openxmlformats.org/drawingml/2006/table">
            <a:tbl>
              <a:tblPr firstRow="1" firstCol="1" bandRow="1"/>
              <a:tblGrid>
                <a:gridCol w="1296144">
                  <a:extLst>
                    <a:ext uri="{9D8B030D-6E8A-4147-A177-3AD203B41FA5}">
                      <a16:colId xmlns:a16="http://schemas.microsoft.com/office/drawing/2014/main" val="1694352092"/>
                    </a:ext>
                  </a:extLst>
                </a:gridCol>
                <a:gridCol w="9937104">
                  <a:extLst>
                    <a:ext uri="{9D8B030D-6E8A-4147-A177-3AD203B41FA5}">
                      <a16:colId xmlns:a16="http://schemas.microsoft.com/office/drawing/2014/main" val="1237508548"/>
                    </a:ext>
                  </a:extLst>
                </a:gridCol>
              </a:tblGrid>
              <a:tr h="2382086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Steps</a:t>
                      </a:r>
                      <a:endParaRPr lang="zh-CN" sz="3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Quickly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put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lid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ice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jar.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Cover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jar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completely.</a:t>
                      </a:r>
                      <a:endParaRPr lang="zh-CN" sz="3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Let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cloud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form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few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minutes.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Then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take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lid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off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meet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cloud</a:t>
                      </a:r>
                      <a:r>
                        <a:rPr lang="zh-CN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</a:p>
                  </a:txBody>
                  <a:tcPr marL="19299" marR="1929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5217462"/>
                  </a:ext>
                </a:extLst>
              </a:tr>
              <a:tr h="476417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Result</a:t>
                      </a:r>
                      <a:endParaRPr lang="zh-CN" sz="3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real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cloud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comes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up.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But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not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round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disappears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soon.</a:t>
                      </a:r>
                      <a:endParaRPr lang="zh-CN" sz="3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9299" marR="1929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826256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715567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8574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are the boy and his father talking about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Rabbits.	B. Flowers.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Trees.	D. Clouds.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00776" y="925972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/>
              <a:t>D</a:t>
            </a:r>
            <a:endParaRPr lang="zh-CN" altLang="en-US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156609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细节理解题。根据对话中的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“No, they are all clouds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可知，父子俩的对话谈论的是云朵。故选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6067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is very important when you use matches in the experiment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A glass jar.	B. Very hot water.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Some ice.	D. Your parent’s help.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00776" y="934598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/>
              <a:t>D</a:t>
            </a:r>
            <a:endParaRPr lang="zh-CN" altLang="en-US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4022300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“Very important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Only parents deal with matches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！！！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可知，用火柴的时候需要父母帮助这件事很重要。故选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2855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right order of 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making the cloud”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zh-CN" smtClean="0"/>
              <a:t>①</a:t>
            </a:r>
            <a:r>
              <a:rPr lang="en-US" altLang="zh-CN" smtClean="0"/>
              <a:t>                 </a:t>
            </a:r>
            <a:r>
              <a:rPr lang="zh-CN" altLang="zh-CN" smtClean="0"/>
              <a:t>②</a:t>
            </a:r>
            <a:r>
              <a:rPr lang="en-US" altLang="zh-CN" smtClean="0"/>
              <a:t>          </a:t>
            </a:r>
            <a:r>
              <a:rPr lang="zh-CN" altLang="zh-CN" smtClean="0"/>
              <a:t>③</a:t>
            </a:r>
            <a:r>
              <a:rPr lang="en-US" altLang="zh-CN" smtClean="0"/>
              <a:t>               </a:t>
            </a:r>
            <a:r>
              <a:rPr lang="zh-CN" altLang="zh-CN" smtClean="0"/>
              <a:t>④</a:t>
            </a:r>
            <a:r>
              <a:rPr lang="en-US" altLang="zh-CN" smtClean="0"/>
              <a:t>            </a:t>
            </a:r>
            <a:r>
              <a:rPr lang="zh-CN" altLang="zh-CN" smtClean="0"/>
              <a:t>⑤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①②③⑤④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①③⑤②④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①④③⑤②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①⑤②③④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8464" y="990184"/>
            <a:ext cx="4136649" cy="534153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/>
          <a:srcRect l="1024" r="1"/>
          <a:stretch/>
        </p:blipFill>
        <p:spPr>
          <a:xfrm>
            <a:off x="982638" y="3031456"/>
            <a:ext cx="1643942" cy="88841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6905" y="2554316"/>
            <a:ext cx="940109" cy="1410163"/>
          </a:xfrm>
          <a:prstGeom prst="rect">
            <a:avLst/>
          </a:prstGeom>
        </p:spPr>
      </p:pic>
      <p:pic>
        <p:nvPicPr>
          <p:cNvPr id="6" name="fb46.jpg" descr="id:2147507898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5015086" y="2562409"/>
            <a:ext cx="1482695" cy="1402070"/>
          </a:xfrm>
          <a:prstGeom prst="rect">
            <a:avLst/>
          </a:prstGeom>
        </p:spPr>
      </p:pic>
      <p:pic>
        <p:nvPicPr>
          <p:cNvPr id="7" name="fb47.jpg" descr="id:2147507905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7297232" y="2388219"/>
            <a:ext cx="809625" cy="1544955"/>
          </a:xfrm>
          <a:prstGeom prst="rect">
            <a:avLst/>
          </a:prstGeom>
        </p:spPr>
      </p:pic>
      <p:pic>
        <p:nvPicPr>
          <p:cNvPr id="8" name="fb48.jpg" descr="id:2147507912;FounderCES"/>
          <p:cNvPicPr/>
          <p:nvPr/>
        </p:nvPicPr>
        <p:blipFill>
          <a:blip r:embed="rId7"/>
          <a:stretch>
            <a:fillRect/>
          </a:stretch>
        </p:blipFill>
        <p:spPr>
          <a:xfrm>
            <a:off x="9047534" y="2657836"/>
            <a:ext cx="1656184" cy="1305894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1115628" y="925468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251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4731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“Steps”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部分内容可知，制作云朵的步骤是，首先在盖子上放冰，即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；然后在罐子里装热水，即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；在罐子上方吹灭火柴，即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；把火柴放入罐子中，并把带冰的盖子放在罐子上，即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；然后就会产生云朵，即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9655458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B0F0"/>
          </a:solidFill>
          <a:prstDash val="dash"/>
          <a:miter lim="800000"/>
        </a:ln>
      </a:spPr>
      <a:bodyPr vert="horz" wrap="squar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833</TotalTime>
  <Words>428</Words>
  <Application>Microsoft Office PowerPoint</Application>
  <PresentationFormat>自定义</PresentationFormat>
  <Paragraphs>49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2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784</cp:revision>
  <dcterms:created xsi:type="dcterms:W3CDTF">2020-11-06T05:24:00Z</dcterms:created>
  <dcterms:modified xsi:type="dcterms:W3CDTF">2025-09-13T09:49:05Z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